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0" r:id="rId3"/>
    <p:sldId id="267" r:id="rId4"/>
    <p:sldId id="271" r:id="rId5"/>
    <p:sldId id="260" r:id="rId6"/>
    <p:sldId id="263" r:id="rId7"/>
    <p:sldId id="264" r:id="rId8"/>
    <p:sldId id="265" r:id="rId9"/>
    <p:sldId id="266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8080"/>
    <a:srgbClr val="0000FF"/>
    <a:srgbClr val="996600"/>
    <a:srgbClr val="336600"/>
    <a:srgbClr val="993300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E8F0B-3162-40E0-B409-4B981132F6AE}" type="datetimeFigureOut">
              <a:rPr lang="es-ES" smtClean="0"/>
              <a:t>20/12/2013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0C897-C678-4A1F-AC28-EC4496DC26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32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0C897-C678-4A1F-AC28-EC4496DC26A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48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6984-08C9-4BF0-80B1-76D85BAD7821}" type="datetimeFigureOut">
              <a:rPr lang="es-ES" smtClean="0"/>
              <a:t>20/12/2013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32-774F-416E-8696-EFEAD9042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29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6984-08C9-4BF0-80B1-76D85BAD7821}" type="datetimeFigureOut">
              <a:rPr lang="es-ES" smtClean="0"/>
              <a:t>20/12/2013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32-774F-416E-8696-EFEAD9042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57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6984-08C9-4BF0-80B1-76D85BAD7821}" type="datetimeFigureOut">
              <a:rPr lang="es-ES" smtClean="0"/>
              <a:t>20/12/2013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32-774F-416E-8696-EFEAD9042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39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6984-08C9-4BF0-80B1-76D85BAD7821}" type="datetimeFigureOut">
              <a:rPr lang="es-ES" smtClean="0"/>
              <a:t>20/12/2013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32-774F-416E-8696-EFEAD9042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24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6984-08C9-4BF0-80B1-76D85BAD7821}" type="datetimeFigureOut">
              <a:rPr lang="es-ES" smtClean="0"/>
              <a:t>20/12/2013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32-774F-416E-8696-EFEAD9042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63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6984-08C9-4BF0-80B1-76D85BAD7821}" type="datetimeFigureOut">
              <a:rPr lang="es-ES" smtClean="0"/>
              <a:t>20/12/2013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32-774F-416E-8696-EFEAD9042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2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6984-08C9-4BF0-80B1-76D85BAD7821}" type="datetimeFigureOut">
              <a:rPr lang="es-ES" smtClean="0"/>
              <a:t>20/12/2013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32-774F-416E-8696-EFEAD9042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66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6984-08C9-4BF0-80B1-76D85BAD7821}" type="datetimeFigureOut">
              <a:rPr lang="es-ES" smtClean="0"/>
              <a:t>20/12/2013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32-774F-416E-8696-EFEAD9042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64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6984-08C9-4BF0-80B1-76D85BAD7821}" type="datetimeFigureOut">
              <a:rPr lang="es-ES" smtClean="0"/>
              <a:t>20/12/2013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32-774F-416E-8696-EFEAD9042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41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6984-08C9-4BF0-80B1-76D85BAD7821}" type="datetimeFigureOut">
              <a:rPr lang="es-ES" smtClean="0"/>
              <a:t>20/12/2013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32-774F-416E-8696-EFEAD9042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4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6984-08C9-4BF0-80B1-76D85BAD7821}" type="datetimeFigureOut">
              <a:rPr lang="es-ES" smtClean="0"/>
              <a:t>20/12/2013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D32-774F-416E-8696-EFEAD9042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21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C6984-08C9-4BF0-80B1-76D85BAD7821}" type="datetimeFigureOut">
              <a:rPr lang="es-ES" smtClean="0"/>
              <a:t>20/12/2013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CD32-774F-416E-8696-EFEAD9042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33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468313" y="2349500"/>
            <a:ext cx="79914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0" dirty="0" smtClean="0">
                <a:solidFill>
                  <a:srgbClr val="336600"/>
                </a:solidFill>
                <a:latin typeface="Calibri" pitchFamily="34" charset="0"/>
              </a:rPr>
              <a:t>Evaluación GRADE del estudio START [terapia a cuidadores de personas con demencia]</a:t>
            </a:r>
            <a:r>
              <a:rPr kumimoji="0" lang="es-ES_tradn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s-ES_tradn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ES_tradn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s-ES_tradnl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s-ES_tradnl" sz="1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s-ES" sz="2000" b="0" i="0" u="none" strike="noStrike" kern="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539750" y="4385872"/>
            <a:ext cx="59769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s-ES" sz="1800" dirty="0" smtClean="0">
                <a:solidFill>
                  <a:srgbClr val="663300"/>
                </a:solidFill>
                <a:latin typeface="Calibri" pitchFamily="34" charset="0"/>
              </a:rPr>
              <a:t>Grupo </a:t>
            </a:r>
            <a:r>
              <a:rPr lang="es-ES" sz="1800" dirty="0" err="1" smtClean="0">
                <a:solidFill>
                  <a:srgbClr val="663300"/>
                </a:solidFill>
                <a:latin typeface="Calibri" pitchFamily="34" charset="0"/>
              </a:rPr>
              <a:t>evalmed</a:t>
            </a:r>
            <a:r>
              <a:rPr lang="es-ES" sz="1800" dirty="0" smtClean="0">
                <a:solidFill>
                  <a:srgbClr val="663300"/>
                </a:solidFill>
                <a:latin typeface="Calibri" pitchFamily="34" charset="0"/>
              </a:rPr>
              <a:t>-GRADE (</a:t>
            </a:r>
            <a:r>
              <a:rPr lang="es-ES" sz="1800" u="sng" dirty="0" smtClean="0">
                <a:solidFill>
                  <a:srgbClr val="0000FF"/>
                </a:solidFill>
                <a:latin typeface="Calibri" pitchFamily="34" charset="0"/>
              </a:rPr>
              <a:t>evalmed.es</a:t>
            </a:r>
            <a:r>
              <a:rPr lang="es-ES" sz="1800" dirty="0" smtClean="0">
                <a:solidFill>
                  <a:srgbClr val="663300"/>
                </a:solidFill>
                <a:latin typeface="Calibri" pitchFamily="34" charset="0"/>
              </a:rPr>
              <a:t>)</a:t>
            </a:r>
          </a:p>
          <a:p>
            <a:pPr algn="l" eaLnBrk="1" hangingPunct="1"/>
            <a:r>
              <a:rPr lang="es-ES" sz="1400" dirty="0" smtClean="0">
                <a:solidFill>
                  <a:srgbClr val="663300"/>
                </a:solidFill>
                <a:latin typeface="Calibri" pitchFamily="34" charset="0"/>
              </a:rPr>
              <a:t>Diciembre 2012</a:t>
            </a:r>
            <a:r>
              <a:rPr lang="es-ES" sz="1800" b="1" dirty="0" smtClean="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es-ES" sz="1800" b="1" dirty="0" smtClean="0">
                <a:solidFill>
                  <a:srgbClr val="0000FF"/>
                </a:solidFill>
                <a:latin typeface="Calibri" pitchFamily="34" charset="0"/>
              </a:rPr>
            </a:br>
            <a:endParaRPr lang="es-ES" sz="1700" dirty="0" smtClean="0">
              <a:latin typeface="Calibri" pitchFamily="34" charset="0"/>
            </a:endParaRPr>
          </a:p>
        </p:txBody>
      </p:sp>
      <p:pic>
        <p:nvPicPr>
          <p:cNvPr id="4" name="Picture 2" descr="C:\20131012-Galo\0-Datos\020-Elabor formales\Logo ev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2" y="5070252"/>
            <a:ext cx="1295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1861"/>
            <a:ext cx="7704856" cy="50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1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24744"/>
            <a:ext cx="763483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8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19"/>
            <a:ext cx="7920880" cy="449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5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91264" cy="720080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es-ES" sz="2200" b="1" dirty="0">
                <a:solidFill>
                  <a:srgbClr val="0000FF"/>
                </a:solidFill>
                <a:ea typeface="Times New Roman"/>
                <a:cs typeface="Times New Roman"/>
              </a:rPr>
              <a:t>C) RESULTADOS.</a:t>
            </a:r>
            <a:r>
              <a:rPr lang="es-ES" sz="2200" dirty="0" smtClean="0">
                <a:solidFill>
                  <a:srgbClr val="000000"/>
                </a:solidFill>
                <a:effectLst/>
                <a:latin typeface="Eras Medium ITC"/>
                <a:ea typeface="Times New Roman"/>
                <a:cs typeface="Eras Medium ITC"/>
              </a:rPr>
              <a:t/>
            </a:r>
            <a:br>
              <a:rPr lang="es-ES" sz="2200" dirty="0" smtClean="0">
                <a:solidFill>
                  <a:srgbClr val="000000"/>
                </a:solidFill>
                <a:effectLst/>
                <a:latin typeface="Eras Medium ITC"/>
                <a:ea typeface="Times New Roman"/>
                <a:cs typeface="Eras Medium ITC"/>
              </a:rPr>
            </a:br>
            <a:r>
              <a:rPr lang="es-ES_tradnl" sz="2200" b="1" dirty="0">
                <a:solidFill>
                  <a:srgbClr val="0000FF"/>
                </a:solidFill>
                <a:ea typeface="Times New Roman"/>
              </a:rPr>
              <a:t>1º Magnitud y precisión de los resultados de las </a:t>
            </a:r>
            <a:r>
              <a:rPr lang="es-ES_tradnl" sz="2200" b="1" dirty="0" smtClean="0">
                <a:solidFill>
                  <a:srgbClr val="0000FF"/>
                </a:solidFill>
                <a:ea typeface="Times New Roman"/>
              </a:rPr>
              <a:t>variables:</a:t>
            </a:r>
            <a:r>
              <a:rPr lang="es-ES" sz="4000" dirty="0" smtClean="0">
                <a:effectLst/>
                <a:latin typeface="Times New Roman"/>
                <a:ea typeface="Times New Roman"/>
              </a:rPr>
              <a:t/>
            </a:r>
            <a:br>
              <a:rPr lang="es-ES" sz="4000" dirty="0" smtClean="0">
                <a:effectLst/>
                <a:latin typeface="Times New Roman"/>
                <a:ea typeface="Times New Roman"/>
              </a:rPr>
            </a:b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646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19"/>
            <a:ext cx="8352928" cy="45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70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0454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5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272808" cy="559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7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052736"/>
            <a:ext cx="7632847" cy="259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5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416824" cy="59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2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5"/>
            <a:ext cx="78364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9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es-ES_tradnl" sz="1600" b="1" dirty="0">
                <a:solidFill>
                  <a:srgbClr val="0000FF"/>
                </a:solidFill>
                <a:ea typeface="Times New Roman"/>
              </a:rPr>
              <a:t>Efectividad clínica de un manual basado en un programa estratégico de afrontamiento (START) en la promoción de la salud mental de los cuidadores de familiares con demencia: Ensayo pragmático.</a:t>
            </a:r>
            <a:r>
              <a:rPr lang="es-ES" sz="500" dirty="0">
                <a:latin typeface="Times New Roman"/>
                <a:ea typeface="Times New Roman"/>
              </a:rPr>
              <a:t/>
            </a:r>
            <a:br>
              <a:rPr lang="es-ES" sz="500" dirty="0">
                <a:latin typeface="Times New Roman"/>
                <a:ea typeface="Times New Roman"/>
              </a:rPr>
            </a:br>
            <a:r>
              <a:rPr lang="es-ES_tradnl" sz="500" dirty="0">
                <a:solidFill>
                  <a:srgbClr val="0000FF"/>
                </a:solidFill>
                <a:ea typeface="Times New Roman"/>
              </a:rPr>
              <a:t> </a:t>
            </a:r>
            <a:r>
              <a:rPr lang="es-ES" sz="1400" dirty="0">
                <a:latin typeface="Times New Roman"/>
                <a:ea typeface="Times New Roman"/>
              </a:rPr>
              <a:t/>
            </a:r>
            <a:br>
              <a:rPr lang="es-ES" sz="1400" dirty="0">
                <a:latin typeface="Times New Roman"/>
                <a:ea typeface="Times New Roman"/>
              </a:rPr>
            </a:br>
            <a:r>
              <a:rPr lang="en-US" sz="1100" dirty="0">
                <a:solidFill>
                  <a:srgbClr val="0000FF"/>
                </a:solidFill>
                <a:ea typeface="Times New Roman"/>
              </a:rPr>
              <a:t>Livingston G, Barber J, </a:t>
            </a:r>
            <a:r>
              <a:rPr lang="en-US" sz="1100" dirty="0" err="1">
                <a:solidFill>
                  <a:srgbClr val="0000FF"/>
                </a:solidFill>
                <a:ea typeface="Times New Roman"/>
              </a:rPr>
              <a:t>Rapaport</a:t>
            </a:r>
            <a:r>
              <a:rPr lang="en-US" sz="1100" dirty="0">
                <a:solidFill>
                  <a:srgbClr val="0000FF"/>
                </a:solidFill>
                <a:ea typeface="Times New Roman"/>
              </a:rPr>
              <a:t> P, Knapp M, Griffin M, King D, et al. Clinical effectiveness of a manual based coping strategy </a:t>
            </a:r>
            <a:r>
              <a:rPr lang="en-US" sz="1100" dirty="0" err="1">
                <a:solidFill>
                  <a:srgbClr val="0000FF"/>
                </a:solidFill>
                <a:ea typeface="Times New Roman"/>
              </a:rPr>
              <a:t>programme</a:t>
            </a:r>
            <a:r>
              <a:rPr lang="en-US" sz="1100" dirty="0">
                <a:solidFill>
                  <a:srgbClr val="0000FF"/>
                </a:solidFill>
                <a:ea typeface="Times New Roman"/>
              </a:rPr>
              <a:t> (START, </a:t>
            </a:r>
            <a:r>
              <a:rPr lang="en-US" sz="1100" dirty="0" err="1">
                <a:solidFill>
                  <a:srgbClr val="0000FF"/>
                </a:solidFill>
                <a:ea typeface="Times New Roman"/>
              </a:rPr>
              <a:t>STrAtegies</a:t>
            </a:r>
            <a:r>
              <a:rPr lang="en-US" sz="1100" dirty="0">
                <a:solidFill>
                  <a:srgbClr val="0000FF"/>
                </a:solidFill>
                <a:ea typeface="Times New Roman"/>
              </a:rPr>
              <a:t> for </a:t>
            </a:r>
            <a:r>
              <a:rPr lang="en-US" sz="1100" dirty="0" err="1">
                <a:solidFill>
                  <a:srgbClr val="0000FF"/>
                </a:solidFill>
                <a:ea typeface="Times New Roman"/>
              </a:rPr>
              <a:t>RelaTives</a:t>
            </a:r>
            <a:r>
              <a:rPr lang="en-US" sz="1100" dirty="0">
                <a:solidFill>
                  <a:srgbClr val="0000FF"/>
                </a:solidFill>
                <a:ea typeface="Times New Roman"/>
              </a:rPr>
              <a:t>) in promoting the mental health of family </a:t>
            </a:r>
            <a:r>
              <a:rPr lang="en-US" sz="1100" dirty="0" err="1">
                <a:solidFill>
                  <a:srgbClr val="0000FF"/>
                </a:solidFill>
                <a:ea typeface="Times New Roman"/>
              </a:rPr>
              <a:t>carers</a:t>
            </a:r>
            <a:r>
              <a:rPr lang="en-US" sz="1100" dirty="0">
                <a:solidFill>
                  <a:srgbClr val="0000FF"/>
                </a:solidFill>
                <a:ea typeface="Times New Roman"/>
              </a:rPr>
              <a:t> of people with dementia: pragmatic </a:t>
            </a:r>
            <a:r>
              <a:rPr lang="en-US" sz="1100" dirty="0" err="1">
                <a:solidFill>
                  <a:srgbClr val="0000FF"/>
                </a:solidFill>
                <a:ea typeface="Times New Roman"/>
              </a:rPr>
              <a:t>randomised</a:t>
            </a:r>
            <a:r>
              <a:rPr lang="en-US" sz="1100" dirty="0">
                <a:solidFill>
                  <a:srgbClr val="0000FF"/>
                </a:solidFill>
                <a:ea typeface="Times New Roman"/>
              </a:rPr>
              <a:t> controlled trial. </a:t>
            </a:r>
            <a:r>
              <a:rPr lang="es-ES_tradnl" sz="1100" dirty="0">
                <a:solidFill>
                  <a:srgbClr val="0000FF"/>
                </a:solidFill>
                <a:ea typeface="Times New Roman"/>
              </a:rPr>
              <a:t>BMJ 2013 Oct 25;347:f6276.</a:t>
            </a:r>
            <a:r>
              <a:rPr lang="es-ES" sz="1400" dirty="0">
                <a:latin typeface="Times New Roman"/>
                <a:ea typeface="Times New Roman"/>
              </a:rPr>
              <a:t/>
            </a:r>
            <a:br>
              <a:rPr lang="es-ES" sz="1400" dirty="0">
                <a:latin typeface="Times New Roman"/>
                <a:ea typeface="Times New Roman"/>
              </a:rPr>
            </a:br>
            <a:endParaRPr lang="es-ES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0" y="1628800"/>
            <a:ext cx="3456384" cy="475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79512" y="116632"/>
            <a:ext cx="871296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968552" cy="478112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ES" sz="5200" b="1" i="1" dirty="0">
                <a:solidFill>
                  <a:srgbClr val="CC0099"/>
                </a:solidFill>
              </a:rPr>
              <a:t>INTRODUCCIÓN.</a:t>
            </a:r>
            <a:endParaRPr lang="es-ES" sz="1500" b="1" i="1" dirty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s-ES" sz="1500" dirty="0"/>
          </a:p>
          <a:p>
            <a:pPr marL="0" indent="0">
              <a:buNone/>
            </a:pPr>
            <a:r>
              <a:rPr lang="es-ES" sz="5200" dirty="0" smtClean="0"/>
              <a:t>       En </a:t>
            </a:r>
            <a:r>
              <a:rPr lang="es-ES" sz="5200" dirty="0"/>
              <a:t>el Reino Unido “el cuidado de la demencia” se estima en 27.554 millones de euros en el año 2012, y se triplicará en los próximos 30 años, dado que el número de personas mayores crece. </a:t>
            </a:r>
            <a:endParaRPr lang="es-ES" sz="1500" dirty="0"/>
          </a:p>
          <a:p>
            <a:pPr marL="0" indent="0">
              <a:buNone/>
            </a:pPr>
            <a:endParaRPr lang="es-ES" sz="1500" dirty="0" smtClean="0"/>
          </a:p>
          <a:p>
            <a:pPr marL="0" indent="0">
              <a:buNone/>
            </a:pPr>
            <a:r>
              <a:rPr lang="es-ES" sz="5200" dirty="0" smtClean="0"/>
              <a:t>       Las </a:t>
            </a:r>
            <a:r>
              <a:rPr lang="es-ES" sz="5200" dirty="0"/>
              <a:t>familias y los individuos tienen la mayor carga, dos tercios de las personas con demencia viven en casa y reciben la mayor parte de su atención por parte de los familiares, que por lo tanto, ahorran a la economía una cantidad considerable de dinero. </a:t>
            </a:r>
            <a:r>
              <a:rPr lang="es-ES" sz="5200" dirty="0" smtClean="0"/>
              <a:t>   </a:t>
            </a:r>
          </a:p>
          <a:p>
            <a:pPr marL="0" indent="0">
              <a:buNone/>
            </a:pPr>
            <a:r>
              <a:rPr lang="es-ES" sz="5200" dirty="0"/>
              <a:t> </a:t>
            </a:r>
            <a:r>
              <a:rPr lang="es-ES" sz="5200" dirty="0" smtClean="0"/>
              <a:t>      Alrededor </a:t>
            </a:r>
            <a:r>
              <a:rPr lang="es-ES" sz="5200" dirty="0"/>
              <a:t>del 40% de los cuidadores de familiares con demencia tienen depresión o ansiedad clínicamente significativa, y otros tienen síntomas psicológicos significativos. </a:t>
            </a:r>
            <a:endParaRPr lang="es-ES" sz="1500" dirty="0" smtClean="0"/>
          </a:p>
          <a:p>
            <a:pPr marL="0" indent="0">
              <a:buNone/>
            </a:pPr>
            <a:endParaRPr lang="es-ES" sz="1500" dirty="0" smtClean="0"/>
          </a:p>
          <a:p>
            <a:pPr marL="0" indent="0">
              <a:buNone/>
            </a:pPr>
            <a:r>
              <a:rPr lang="es-ES" sz="5200" dirty="0" smtClean="0"/>
              <a:t>       Por </a:t>
            </a:r>
            <a:r>
              <a:rPr lang="es-ES" sz="5200" dirty="0"/>
              <a:t>lo tanto la mejora de la salud psicológica de los cuidadores no sólo puede mejorar su calidad de vida, sino también la del receptor de su atención. A largo plazo, la necesidad de la colocación en un hogar de cuidado se puede retrasar y así generar beneficios económicos</a:t>
            </a:r>
            <a:r>
              <a:rPr lang="es-ES" sz="5200" dirty="0" smtClean="0"/>
              <a:t>.</a:t>
            </a:r>
            <a:endParaRPr lang="es-ES" sz="5200" dirty="0"/>
          </a:p>
        </p:txBody>
      </p:sp>
    </p:spTree>
    <p:extLst>
      <p:ext uri="{BB962C8B-B14F-4D97-AF65-F5344CB8AC3E}">
        <p14:creationId xmlns:p14="http://schemas.microsoft.com/office/powerpoint/2010/main" val="2443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848872" cy="564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857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488832" cy="326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32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92267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7488832" cy="56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7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8" y="764704"/>
            <a:ext cx="800397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776864" cy="547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4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1" y="620688"/>
            <a:ext cx="742059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1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97388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4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3008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33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233</Words>
  <Application>Microsoft Office PowerPoint</Application>
  <PresentationFormat>Presentación en pantalla (4:3)</PresentationFormat>
  <Paragraphs>15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Efectividad clínica de un manual basado en un programa estratégico de afrontamiento (START) en la promoción de la salud mental de los cuidadores de familiares con demencia: Ensayo pragmático.   Livingston G, Barber J, Rapaport P, Knapp M, Griffin M, King D, et al. Clinical effectiveness of a manual based coping strategy programme (START, STrAtegies for RelaTives) in promoting the mental health of family carers of people with dementia: pragmatic randomised controlled trial. BMJ 2013 Oct 25;347:f6276.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C) RESULTADOS. 1º Magnitud y precisión de los resultados de las variables: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31</cp:revision>
  <dcterms:created xsi:type="dcterms:W3CDTF">2013-12-09T08:44:55Z</dcterms:created>
  <dcterms:modified xsi:type="dcterms:W3CDTF">2013-12-20T07:06:34Z</dcterms:modified>
</cp:coreProperties>
</file>